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1"/>
  </p:sldMasterIdLst>
  <p:notesMasterIdLst>
    <p:notesMasterId r:id="rId4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</p:sldIdLst>
  <p:sldSz cx="12192000" cy="6858000"/>
  <p:notesSz cx="6858000" cy="9144000"/>
  <p:embeddedFontLst>
    <p:embeddedFont>
      <p:font typeface="Stardos Stencil" panose="020B0604020202020204" charset="0"/>
      <p:regular r:id="rId44"/>
      <p:bold r:id="rId45"/>
    </p:embeddedFont>
    <p:embeddedFont>
      <p:font typeface="Trebuchet MS" panose="020B0603020202020204" pitchFamily="34" charset="0"/>
      <p:regular r:id="rId46"/>
      <p:bold r:id="rId47"/>
      <p:italic r:id="rId48"/>
      <p:boldItalic r:id="rId4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0" roundtripDataSignature="AMtx7mhehfRrkMI2zmVlTRZwK7AqY1vc/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. PARVEEN A/P THANABALEN (MOH)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font" Target="fonts/font4.fntdata"/><Relationship Id="rId50" Type="http://customschemas.google.com/relationships/presentationmetadata" Target="meta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font" Target="fonts/font2.fntdata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1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Relationship Id="rId48" Type="http://schemas.openxmlformats.org/officeDocument/2006/relationships/font" Target="fonts/font5.fntdata"/><Relationship Id="rId8" Type="http://schemas.openxmlformats.org/officeDocument/2006/relationships/slide" Target="slides/slide7.xml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font" Target="fonts/font3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font" Target="fonts/font6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IN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45" name="Google Shape;14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2" name="Google Shape;222;p1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10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8" name="Google Shape;22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9" name="Google Shape;229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Google Shape;236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7" name="Google Shape;237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2" name="Google Shape;242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9" name="Google Shape;24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6" name="Google Shape;256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3" name="Google Shape;26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0" name="Google Shape;270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g388d34b411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7" name="Google Shape;277;g388d34b411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4" name="Google Shape;284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1" name="Google Shape;291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8" name="Google Shape;29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7" name="Google Shape;30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4" name="Google Shape;31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1" name="Google Shape;321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Google Shape;327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8" name="Google Shape;328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Google Shape;334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5" name="Google Shape;335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6" name="Google Shape;336;p2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26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3" name="Google Shape;34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8" name="Google Shape;348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5" name="Google Shape;355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" name="Google Shape;361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2" name="Google Shape;362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69" name="Google Shape;369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83" name="Google Shape;383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p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94" name="Google Shape;394;p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3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04" name="Google Shape;404;p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Google Shape;413;p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4" name="Google Shape;414;p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1" name="Google Shape;421;p3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8" name="Google Shape;42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5" name="Google Shape;435;p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36" name="Google Shape;436;p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0" name="Google Shape;170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1" name="Google Shape;171;p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2" name="Google Shape;442;p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43" name="Google Shape;443;p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" name="Google Shape;450;p4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51" name="Google Shape;451;p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8" name="Google Shape;17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9" name="Google Shape;17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8" name="Google Shape;18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9" name="Google Shape;189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lang="en-IN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8" name="Google Shape;19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5" name="Google Shape;205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6" name="Google Shape;206;p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IN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3" name="Google Shape;213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42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42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42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42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411"/>
              </a:schemeClr>
            </a:solidFill>
            <a:ln>
              <a:noFill/>
            </a:ln>
          </p:spPr>
        </p:sp>
        <p:sp>
          <p:nvSpPr>
            <p:cNvPr id="31" name="Google Shape;31;p42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4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372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3" name="Google Shape;33;p42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411"/>
              </a:srgbClr>
            </a:solidFill>
            <a:ln>
              <a:noFill/>
            </a:ln>
          </p:spPr>
        </p:sp>
        <p:sp>
          <p:nvSpPr>
            <p:cNvPr id="34" name="Google Shape;34;p42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411"/>
              </a:srgbClr>
            </a:solidFill>
            <a:ln>
              <a:noFill/>
            </a:ln>
          </p:spPr>
        </p:sp>
        <p:sp>
          <p:nvSpPr>
            <p:cNvPr id="35" name="Google Shape;35;p42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313"/>
              </a:schemeClr>
            </a:solidFill>
            <a:ln>
              <a:noFill/>
            </a:ln>
          </p:spPr>
        </p:sp>
        <p:sp>
          <p:nvSpPr>
            <p:cNvPr id="36" name="Google Shape;36;p42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37" name="Google Shape;37;p42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31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38" name="Google Shape;38;p42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2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4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1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1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5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2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2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52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5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5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sp>
        <p:nvSpPr>
          <p:cNvPr id="107" name="Google Shape;107;p52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IN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8" name="Google Shape;108;p52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IN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800" b="0" i="0" u="none" strike="noStrike" cap="none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3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53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5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5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5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4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54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54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5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5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5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  <p:sp>
        <p:nvSpPr>
          <p:cNvPr id="122" name="Google Shape;122;p54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IN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3" name="Google Shape;123;p5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IN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5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55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55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5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5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5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56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5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5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5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57"/>
          <p:cNvSpPr txBox="1">
            <a:spLocks noGrp="1"/>
          </p:cNvSpPr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57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5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5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5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3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4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4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4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2" name="Google Shape;52;p44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3" name="Google Shape;53;p44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54" name="Google Shape;54;p44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55" name="Google Shape;55;p4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4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45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45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61" name="Google Shape;61;p4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4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4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4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46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7" name="Google Shape;67;p46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8" name="Google Shape;68;p4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4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4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4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4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4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4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4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4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9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49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49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sp>
        <p:nvSpPr>
          <p:cNvPr id="84" name="Google Shape;84;p4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4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4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0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50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50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5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1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41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2;p41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" name="Google Shape;13;p41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411"/>
              </a:schemeClr>
            </a:solidFill>
            <a:ln>
              <a:noFill/>
            </a:ln>
          </p:spPr>
        </p:sp>
        <p:sp>
          <p:nvSpPr>
            <p:cNvPr id="14" name="Google Shape;14;p41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41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372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16" name="Google Shape;16;p41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411"/>
              </a:srgbClr>
            </a:solidFill>
            <a:ln>
              <a:noFill/>
            </a:ln>
          </p:spPr>
        </p:sp>
        <p:sp>
          <p:nvSpPr>
            <p:cNvPr id="17" name="Google Shape;17;p41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411"/>
              </a:srgbClr>
            </a:solidFill>
            <a:ln>
              <a:noFill/>
            </a:ln>
          </p:spPr>
        </p:sp>
        <p:sp>
          <p:nvSpPr>
            <p:cNvPr id="18" name="Google Shape;18;p41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313"/>
              </a:schemeClr>
            </a:solidFill>
            <a:ln>
              <a:noFill/>
            </a:ln>
          </p:spPr>
        </p:sp>
        <p:sp>
          <p:nvSpPr>
            <p:cNvPr id="19" name="Google Shape;19;p41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0" name="Google Shape;20;p41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313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</a:pP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1" name="Google Shape;21;p4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" name="Google Shape;22;p41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4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4" name="Google Shape;24;p4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5" name="Google Shape;25;p4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1"/>
          <p:cNvSpPr txBox="1"/>
          <p:nvPr/>
        </p:nvSpPr>
        <p:spPr>
          <a:xfrm>
            <a:off x="1063389" y="502690"/>
            <a:ext cx="3367585" cy="5463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IN" sz="1600" b="1" i="0" u="none" strike="noStrike" cap="none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TRAINING of CORE  TRAINERS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8" name="Google Shape;148;p1"/>
          <p:cNvSpPr txBox="1"/>
          <p:nvPr/>
        </p:nvSpPr>
        <p:spPr>
          <a:xfrm>
            <a:off x="1063389" y="1089471"/>
            <a:ext cx="5608675" cy="6694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IN" sz="2400" b="1" i="0" u="none" strike="noStrike" cap="none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CLINICAL PRACTICE GUIDELINES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49" name="Google Shape;149;p1"/>
          <p:cNvSpPr txBox="1"/>
          <p:nvPr/>
        </p:nvSpPr>
        <p:spPr>
          <a:xfrm>
            <a:off x="143322" y="2041141"/>
            <a:ext cx="12044130" cy="15311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IN" sz="4000" b="1" i="0" u="none" strike="noStrike" cap="none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MANAGEMENT of EARLY CHILDHOOD CARIES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IN" sz="4000" b="1" i="0" u="none" strike="noStrike" cap="none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(3</a:t>
            </a:r>
            <a:r>
              <a:rPr lang="en-IN" sz="4000" b="1" i="0" u="none" strike="noStrike" cap="none" baseline="30000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RD</a:t>
            </a:r>
            <a:r>
              <a:rPr lang="en-IN" sz="4000" b="1" i="0" u="none" strike="noStrike" cap="none">
                <a:solidFill>
                  <a:schemeClr val="dk1"/>
                </a:solidFill>
                <a:latin typeface="Arial Rounded"/>
                <a:ea typeface="Arial Rounded"/>
                <a:cs typeface="Arial Rounded"/>
                <a:sym typeface="Arial Rounded"/>
              </a:rPr>
              <a:t> EDITION)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150" name="Google Shape;150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23392" y="4057057"/>
            <a:ext cx="1852002" cy="18520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1"/>
          <p:cNvPicPr preferRelativeResize="0"/>
          <p:nvPr/>
        </p:nvPicPr>
        <p:blipFill rotWithShape="1">
          <a:blip r:embed="rId4">
            <a:alphaModFix/>
          </a:blip>
          <a:srcRect l="4483" t="8839" r="3523" b="9536"/>
          <a:stretch/>
        </p:blipFill>
        <p:spPr>
          <a:xfrm>
            <a:off x="8112224" y="290969"/>
            <a:ext cx="2953034" cy="1472311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1"/>
          <p:cNvSpPr/>
          <p:nvPr/>
        </p:nvSpPr>
        <p:spPr>
          <a:xfrm>
            <a:off x="2960121" y="3614728"/>
            <a:ext cx="54456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14313" marR="0" lvl="0" indent="-21431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n-IN"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Case Discussion 1  </a:t>
            </a: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3" name="Google Shape;153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344472" y="4404630"/>
            <a:ext cx="1289714" cy="1993195"/>
          </a:xfrm>
          <a:prstGeom prst="rect">
            <a:avLst/>
          </a:prstGeom>
          <a:noFill/>
          <a:ln w="76200" cap="flat" cmpd="sng">
            <a:solidFill>
              <a:srgbClr val="48611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2</a:t>
            </a:r>
            <a:endParaRPr/>
          </a:p>
        </p:txBody>
      </p:sp>
      <p:sp>
        <p:nvSpPr>
          <p:cNvPr id="225" name="Google Shape;225;p10"/>
          <p:cNvSpPr txBox="1">
            <a:spLocks noGrp="1"/>
          </p:cNvSpPr>
          <p:nvPr>
            <p:ph type="body" idx="1"/>
          </p:nvPr>
        </p:nvSpPr>
        <p:spPr>
          <a:xfrm>
            <a:off x="726400" y="1124750"/>
            <a:ext cx="8715300" cy="4773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5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IN" sz="120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SECC </a:t>
            </a:r>
            <a:r>
              <a:rPr lang="en-IN" sz="4400" b="1" i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(Refer Table 1)</a:t>
            </a:r>
            <a:r>
              <a:rPr lang="en-IN" sz="120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</a:t>
            </a:r>
            <a:endParaRPr/>
          </a:p>
          <a:p>
            <a:pPr marL="514350" lvl="0" indent="-458469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Trebuchet MS"/>
              <a:buNone/>
            </a:pPr>
            <a:endParaRPr sz="4400" b="1" baseline="300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71550" lvl="1" indent="-5143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Trebuchet MS"/>
              <a:buAutoNum type="alphaLcParenR"/>
            </a:pPr>
            <a:r>
              <a:rPr lang="en-IN" sz="9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Any sign of smooth-surface caries in a child younger than three years of age</a:t>
            </a:r>
            <a:endParaRPr/>
          </a:p>
          <a:p>
            <a:pPr marL="971550" lvl="1" indent="-39243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Trebuchet MS"/>
              <a:buNone/>
            </a:pPr>
            <a:endParaRPr sz="96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71550" lvl="1" indent="-5143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Trebuchet MS"/>
              <a:buAutoNum type="alphaLcParenR"/>
            </a:pPr>
            <a:r>
              <a:rPr lang="en-IN" sz="9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ages three through five, one or more cavitated, missing (due to caries), or filled smooth surfaces in primary maxillary anterior teeth, or</a:t>
            </a:r>
            <a:endParaRPr/>
          </a:p>
          <a:p>
            <a:pPr marL="971550" lvl="1" indent="-39243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Trebuchet MS"/>
              <a:buNone/>
            </a:pPr>
            <a:endParaRPr sz="96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71550" lvl="1" indent="-5143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Trebuchet MS"/>
              <a:buAutoNum type="alphaLcParenR"/>
            </a:pPr>
            <a:r>
              <a:rPr lang="en-IN" sz="9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decayed, missing, or filled surfaces score of greater than or equal to four (age three), greater than or equal to five (age four), or greater than or equal to six (age five)</a:t>
            </a:r>
            <a:endParaRPr/>
          </a:p>
          <a:p>
            <a:pPr marL="914400" lvl="1" indent="-29845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Times New Roman"/>
              <a:buAutoNum type="alphaLcParenR"/>
            </a:pPr>
            <a:endParaRPr sz="4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44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</a:t>
            </a:r>
            <a:r>
              <a:rPr lang="en-IN" sz="80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        </a:t>
            </a:r>
            <a:r>
              <a:rPr lang="en-IN" sz="7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</a:t>
            </a:r>
            <a:endParaRPr sz="72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Google Shape;231;p1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2</a:t>
            </a:r>
            <a:endParaRPr/>
          </a:p>
        </p:txBody>
      </p:sp>
      <p:sp>
        <p:nvSpPr>
          <p:cNvPr id="232" name="Google Shape;232;p11"/>
          <p:cNvSpPr txBox="1">
            <a:spLocks noGrp="1"/>
          </p:cNvSpPr>
          <p:nvPr>
            <p:ph type="body" idx="1"/>
          </p:nvPr>
        </p:nvSpPr>
        <p:spPr>
          <a:xfrm>
            <a:off x="1227475" y="836700"/>
            <a:ext cx="8229600" cy="3780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342900" lvl="0" indent="-26162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6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lang="en-IN" sz="7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SECC </a:t>
            </a:r>
            <a:r>
              <a:rPr lang="en-IN" sz="4400" b="1" i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(Refer Table 1)</a:t>
            </a:r>
            <a:endParaRPr/>
          </a:p>
          <a:p>
            <a:pPr marL="514350" lvl="0" indent="-42291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Trebuchet MS"/>
              <a:buNone/>
            </a:pPr>
            <a:endParaRPr sz="7200" b="1" baseline="300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71550" lvl="1" indent="-5143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Trebuchet MS"/>
              <a:buAutoNum type="alphaLcParenR"/>
            </a:pPr>
            <a:r>
              <a:rPr lang="en-IN" sz="7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Any sign of smooth-surface caries in a child younger than three years of age</a:t>
            </a:r>
            <a:endParaRPr/>
          </a:p>
          <a:p>
            <a:pPr marL="971550" lvl="1" indent="-42291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Trebuchet MS"/>
              <a:buNone/>
            </a:pPr>
            <a:endParaRPr sz="72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71550" lvl="1" indent="-5143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Trebuchet MS"/>
              <a:buAutoNum type="alphaLcParenR"/>
            </a:pPr>
            <a:r>
              <a:rPr lang="en-IN" sz="7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From ages three through five, one or more cavitated, missing (due to caries), or filled smooth surfaces in primary maxillary anterior teeth, or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None/>
            </a:pPr>
            <a:endParaRPr sz="72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71550" lvl="1" indent="-5143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Trebuchet MS"/>
              <a:buAutoNum type="alphaLcParenR"/>
            </a:pPr>
            <a:r>
              <a:rPr lang="en-IN" sz="7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 decayed, missing, or filled surfaces score of greater than or equal to four (age three), greater than or equal to five (age four), or greater than or equal to six (age five)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44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                                </a:t>
            </a:r>
            <a:endParaRPr/>
          </a:p>
          <a:p>
            <a:pPr marL="457200" lvl="1" indent="0" algn="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44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</a:t>
            </a:r>
            <a:r>
              <a:rPr lang="en-IN" sz="80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</a:t>
            </a:r>
            <a:endParaRPr sz="4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33" name="Google Shape;233;p1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11</a:t>
            </a:fld>
            <a:endParaRPr/>
          </a:p>
        </p:txBody>
      </p:sp>
      <p:pic>
        <p:nvPicPr>
          <p:cNvPr id="234" name="Google Shape;234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7528" y="4761615"/>
            <a:ext cx="5796538" cy="195986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Google Shape;239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11316" y="851378"/>
            <a:ext cx="8769369" cy="51552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3</a:t>
            </a:r>
            <a:endParaRPr/>
          </a:p>
        </p:txBody>
      </p:sp>
      <p:sp>
        <p:nvSpPr>
          <p:cNvPr id="245" name="Google Shape;245;p13"/>
          <p:cNvSpPr txBox="1">
            <a:spLocks noGrp="1"/>
          </p:cNvSpPr>
          <p:nvPr>
            <p:ph type="body" idx="1"/>
          </p:nvPr>
        </p:nvSpPr>
        <p:spPr>
          <a:xfrm>
            <a:off x="2423592" y="1340768"/>
            <a:ext cx="7560840" cy="43924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Q3. How would you start in managing the case? 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6" name="Google Shape;246;p1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13</a:t>
            </a:fld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1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3</a:t>
            </a:r>
            <a:endParaRPr/>
          </a:p>
        </p:txBody>
      </p:sp>
      <p:sp>
        <p:nvSpPr>
          <p:cNvPr id="252" name="Google Shape;252;p14"/>
          <p:cNvSpPr txBox="1">
            <a:spLocks noGrp="1"/>
          </p:cNvSpPr>
          <p:nvPr>
            <p:ph type="body" idx="1"/>
          </p:nvPr>
        </p:nvSpPr>
        <p:spPr>
          <a:xfrm>
            <a:off x="1410320" y="914668"/>
            <a:ext cx="8568900" cy="468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22098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     </a:t>
            </a:r>
            <a:r>
              <a:rPr lang="en-IN" sz="4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History taking</a:t>
            </a:r>
            <a:endParaRPr sz="4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37160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4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Examination </a:t>
            </a:r>
            <a:endParaRPr sz="4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53" name="Google Shape;253;p1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14</a:t>
            </a:fld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3</a:t>
            </a:r>
            <a:endParaRPr/>
          </a:p>
        </p:txBody>
      </p:sp>
      <p:sp>
        <p:nvSpPr>
          <p:cNvPr id="259" name="Google Shape;259;p15"/>
          <p:cNvSpPr txBox="1">
            <a:spLocks noGrp="1"/>
          </p:cNvSpPr>
          <p:nvPr>
            <p:ph type="body" idx="1"/>
          </p:nvPr>
        </p:nvSpPr>
        <p:spPr>
          <a:xfrm>
            <a:off x="1775520" y="1340768"/>
            <a:ext cx="8568952" cy="501558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Char char="►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History taking should include:</a:t>
            </a:r>
            <a:endParaRPr/>
          </a:p>
          <a:p>
            <a:pPr marL="342900" lvl="0" indent="-220726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endParaRPr sz="26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Patient’s complaint or parents’ concern.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Medical history - any relevant medical illness / syndrome / disability 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Dental history - frequency of visits to the dentist 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Family history - any family member with untreated caries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history - social economic status/ parents’ level of education.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Habit – oral hygiene practice / dietary / feeding practices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endParaRPr sz="26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30123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30123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0" name="Google Shape;260;p1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15</a:t>
            </a:fld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1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CASE HISTORY </a:t>
            </a:r>
            <a:r>
              <a:rPr lang="en-IN" sz="2400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– con’t</a:t>
            </a:r>
            <a:endParaRPr sz="2400" b="1">
              <a:solidFill>
                <a:srgbClr val="2A5010"/>
              </a:solidFill>
              <a:latin typeface="Stardos Stencil"/>
              <a:ea typeface="Stardos Stencil"/>
              <a:cs typeface="Stardos Stencil"/>
              <a:sym typeface="Stardos Stencil"/>
            </a:endParaRPr>
          </a:p>
        </p:txBody>
      </p:sp>
      <p:sp>
        <p:nvSpPr>
          <p:cNvPr id="266" name="Google Shape;266;p16"/>
          <p:cNvSpPr txBox="1">
            <a:spLocks noGrp="1"/>
          </p:cNvSpPr>
          <p:nvPr>
            <p:ph type="body" idx="1"/>
          </p:nvPr>
        </p:nvSpPr>
        <p:spPr>
          <a:xfrm>
            <a:off x="1775520" y="1340768"/>
            <a:ext cx="8568952" cy="5015582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Char char="►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History taking revealed:</a:t>
            </a:r>
            <a:endParaRPr/>
          </a:p>
          <a:p>
            <a:pPr marL="342900" lvl="0" indent="-21082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None/>
            </a:pPr>
            <a:endParaRPr sz="26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Medical history – fit and well, not on medications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Dental history - irregular visits to the dentist 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Family history – 6-year-old older sister also has a similar dental condition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Font typeface="Courier New"/>
              <a:buChar char="o"/>
            </a:pPr>
            <a:r>
              <a:rPr lang="en-IN" sz="26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Social history – low social economic status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None/>
            </a:pPr>
            <a:endParaRPr sz="26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67" name="Google Shape;267;p1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16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1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CASE HISTORY </a:t>
            </a:r>
            <a:r>
              <a:rPr lang="en-IN" sz="2400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– con’t</a:t>
            </a:r>
            <a:endParaRPr sz="2400" b="1">
              <a:solidFill>
                <a:srgbClr val="2A5010"/>
              </a:solidFill>
              <a:latin typeface="Stardos Stencil"/>
              <a:ea typeface="Stardos Stencil"/>
              <a:cs typeface="Stardos Stencil"/>
              <a:sym typeface="Stardos Stencil"/>
            </a:endParaRPr>
          </a:p>
        </p:txBody>
      </p:sp>
      <p:sp>
        <p:nvSpPr>
          <p:cNvPr id="273" name="Google Shape;273;p17"/>
          <p:cNvSpPr txBox="1">
            <a:spLocks noGrp="1"/>
          </p:cNvSpPr>
          <p:nvPr>
            <p:ph type="body" idx="1"/>
          </p:nvPr>
        </p:nvSpPr>
        <p:spPr>
          <a:xfrm>
            <a:off x="1775520" y="1340768"/>
            <a:ext cx="8568900" cy="5015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79999"/>
              <a:buNone/>
            </a:pPr>
            <a:endParaRPr sz="26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362316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8141"/>
              <a:buFont typeface="Courier New"/>
              <a:buChar char="o"/>
            </a:pPr>
            <a:r>
              <a:rPr lang="en-IN" sz="4385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Habit </a:t>
            </a:r>
            <a:endParaRPr sz="3384"/>
          </a:p>
          <a:p>
            <a:pPr marL="1143000" lvl="2" indent="-308223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8936"/>
              <a:buFont typeface="Courier New"/>
              <a:buChar char="o"/>
            </a:pPr>
            <a:r>
              <a:rPr lang="en-IN" sz="3984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Oral hygiene practice </a:t>
            </a:r>
            <a:endParaRPr sz="3185"/>
          </a:p>
          <a:p>
            <a:pPr marL="1600200" lvl="3" indent="-31583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1960"/>
              <a:buFont typeface="Courier New"/>
              <a:buChar char="o"/>
            </a:pPr>
            <a:r>
              <a:rPr lang="en-IN" sz="2985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brushes occasionally 2-3 times / week</a:t>
            </a:r>
            <a:endParaRPr sz="2985"/>
          </a:p>
          <a:p>
            <a:pPr marL="1600200" lvl="3" indent="-31583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1960"/>
              <a:buFont typeface="Courier New"/>
              <a:buChar char="o"/>
            </a:pPr>
            <a:r>
              <a:rPr lang="en-IN" sz="2985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uses non-fluoride toothpaste</a:t>
            </a:r>
            <a:endParaRPr sz="2985"/>
          </a:p>
          <a:p>
            <a:pPr marL="1600200" lvl="3" indent="-31583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1960"/>
              <a:buFont typeface="Courier New"/>
              <a:buChar char="o"/>
            </a:pPr>
            <a:r>
              <a:rPr lang="en-IN" sz="2985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unassisted &amp; unsupervised</a:t>
            </a:r>
            <a:endParaRPr sz="2985"/>
          </a:p>
          <a:p>
            <a:pPr marL="1600200" lvl="3" indent="-31583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1960"/>
              <a:buFont typeface="Courier New"/>
              <a:buChar char="o"/>
            </a:pPr>
            <a:r>
              <a:rPr lang="en-IN" sz="2985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not brushing at night before sleep</a:t>
            </a:r>
            <a:endParaRPr sz="2985"/>
          </a:p>
          <a:p>
            <a:pPr marL="1371600" lvl="3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endParaRPr sz="1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4117"/>
              <a:buNone/>
            </a:pP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79999"/>
              <a:buNone/>
            </a:pPr>
            <a:endParaRPr sz="26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74" name="Google Shape;274;p1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17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g388d34b411a_0_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CASE HISTORY </a:t>
            </a:r>
            <a:r>
              <a:rPr lang="en-IN" sz="2400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– con’t</a:t>
            </a:r>
            <a:endParaRPr sz="2400" b="1">
              <a:solidFill>
                <a:srgbClr val="2A5010"/>
              </a:solidFill>
              <a:latin typeface="Stardos Stencil"/>
              <a:ea typeface="Stardos Stencil"/>
              <a:cs typeface="Stardos Stencil"/>
              <a:sym typeface="Stardos Stencil"/>
            </a:endParaRPr>
          </a:p>
        </p:txBody>
      </p:sp>
      <p:sp>
        <p:nvSpPr>
          <p:cNvPr id="280" name="Google Shape;280;g388d34b411a_0_0"/>
          <p:cNvSpPr txBox="1">
            <a:spLocks noGrp="1"/>
          </p:cNvSpPr>
          <p:nvPr>
            <p:ph type="body" idx="1"/>
          </p:nvPr>
        </p:nvSpPr>
        <p:spPr>
          <a:xfrm>
            <a:off x="1775520" y="1340768"/>
            <a:ext cx="8568900" cy="50157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80"/>
              <a:buNone/>
            </a:pPr>
            <a:endParaRPr sz="26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342899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980"/>
              <a:buFont typeface="Courier New"/>
              <a:buChar char="o"/>
            </a:pPr>
            <a:r>
              <a:rPr lang="en-IN" sz="35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Habit </a:t>
            </a:r>
            <a:endParaRPr sz="27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1143000" lvl="2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660"/>
              <a:buFont typeface="Courier New"/>
              <a:buChar char="o"/>
            </a:pPr>
            <a:r>
              <a:rPr lang="en-IN" sz="31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Dietary / feeding practices </a:t>
            </a:r>
            <a:endParaRPr sz="2300"/>
          </a:p>
          <a:p>
            <a:pPr marL="1600200" lvl="3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60"/>
              <a:buFont typeface="Courier New"/>
              <a:buChar char="o"/>
            </a:pPr>
            <a:r>
              <a:rPr lang="en-IN" sz="21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on bottle feeding (milk) 6 times / daily</a:t>
            </a:r>
            <a:endParaRPr sz="2100"/>
          </a:p>
          <a:p>
            <a:pPr marL="1600200" lvl="3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60"/>
              <a:buFont typeface="Courier New"/>
              <a:buChar char="o"/>
            </a:pPr>
            <a:r>
              <a:rPr lang="en-IN" sz="21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stopped breast feeding at the age of 3 years</a:t>
            </a:r>
            <a:endParaRPr sz="2100"/>
          </a:p>
          <a:p>
            <a:pPr marL="1600200" lvl="3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60"/>
              <a:buFont typeface="Courier New"/>
              <a:buChar char="o"/>
            </a:pPr>
            <a:r>
              <a:rPr lang="en-IN" sz="21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takes milk before sleep and sleeps with bottle</a:t>
            </a:r>
            <a:endParaRPr sz="2100"/>
          </a:p>
          <a:p>
            <a:pPr marL="1600200" lvl="3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60"/>
              <a:buFont typeface="Courier New"/>
              <a:buChar char="o"/>
            </a:pPr>
            <a:r>
              <a:rPr lang="en-IN" sz="21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takes snacks, sweets and sweetened beverages daily</a:t>
            </a:r>
            <a:endParaRPr sz="2100"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80"/>
              <a:buNone/>
            </a:pPr>
            <a:endParaRPr sz="26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1" name="Google Shape;281;g388d34b411a_0_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4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18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18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4</a:t>
            </a:r>
            <a:endParaRPr/>
          </a:p>
        </p:txBody>
      </p:sp>
      <p:sp>
        <p:nvSpPr>
          <p:cNvPr id="287" name="Google Shape;287;p18"/>
          <p:cNvSpPr txBox="1">
            <a:spLocks noGrp="1"/>
          </p:cNvSpPr>
          <p:nvPr>
            <p:ph type="body" idx="1"/>
          </p:nvPr>
        </p:nvSpPr>
        <p:spPr>
          <a:xfrm>
            <a:off x="702136" y="934968"/>
            <a:ext cx="8352900" cy="4464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lang="en-IN" sz="24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</a:t>
            </a: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Q4. What are the modifying factors for ECC 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88" name="Google Shape;288;p1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19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CASE HISTORY</a:t>
            </a:r>
            <a:endParaRPr/>
          </a:p>
        </p:txBody>
      </p:sp>
      <p:sp>
        <p:nvSpPr>
          <p:cNvPr id="159" name="Google Shape;159;p2"/>
          <p:cNvSpPr txBox="1">
            <a:spLocks noGrp="1"/>
          </p:cNvSpPr>
          <p:nvPr>
            <p:ph type="body" idx="1"/>
          </p:nvPr>
        </p:nvSpPr>
        <p:spPr>
          <a:xfrm>
            <a:off x="2207568" y="1916832"/>
            <a:ext cx="7776864" cy="3888432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342900" lvl="0" indent="-22098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A 4-year-old boy presented to a primary healthcare  clinic. </a:t>
            </a:r>
            <a:endParaRPr/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He was brought in by his parents who were concerned about: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IN" sz="2000" b="1">
                <a:solidFill>
                  <a:srgbClr val="2A5010"/>
                </a:solidFill>
              </a:rPr>
              <a:t>White spot lesions on the maxillary anterior teeth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IN" sz="2000" b="1">
                <a:solidFill>
                  <a:srgbClr val="2A5010"/>
                </a:solidFill>
              </a:rPr>
              <a:t>Caries lesions on the bilateral posterior teeth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Courier New"/>
              <a:buChar char="o"/>
            </a:pPr>
            <a:r>
              <a:rPr lang="en-IN" sz="2000" b="1">
                <a:solidFill>
                  <a:srgbClr val="2A5010"/>
                </a:solidFill>
              </a:rPr>
              <a:t>Occasional toothache associated with the carious teeth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160" name="Google Shape;160;p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19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4</a:t>
            </a:r>
            <a:endParaRPr/>
          </a:p>
        </p:txBody>
      </p:sp>
      <p:sp>
        <p:nvSpPr>
          <p:cNvPr id="294" name="Google Shape;294;p19"/>
          <p:cNvSpPr txBox="1">
            <a:spLocks noGrp="1"/>
          </p:cNvSpPr>
          <p:nvPr>
            <p:ph type="body" idx="1"/>
          </p:nvPr>
        </p:nvSpPr>
        <p:spPr>
          <a:xfrm>
            <a:off x="1981200" y="1988840"/>
            <a:ext cx="7931224" cy="3024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40"/>
              <a:buNone/>
            </a:pPr>
            <a:r>
              <a:rPr lang="en-IN" sz="2500" b="1">
                <a:solidFill>
                  <a:srgbClr val="2A5010"/>
                </a:solidFill>
              </a:rPr>
              <a:t>Modifying factors of ECC:</a:t>
            </a:r>
            <a:endParaRPr sz="2500"/>
          </a:p>
          <a:p>
            <a:pPr marL="0" lvl="0" indent="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 b="1">
              <a:solidFill>
                <a:srgbClr val="2A5010"/>
              </a:solidFill>
            </a:endParaRPr>
          </a:p>
          <a:p>
            <a:pPr marL="857250" lvl="1" indent="-4572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560"/>
              <a:buFont typeface="Trebuchet MS"/>
              <a:buAutoNum type="arabicPeriod"/>
            </a:pPr>
            <a:r>
              <a:rPr lang="en-IN" sz="3200" b="1">
                <a:solidFill>
                  <a:srgbClr val="2A5010"/>
                </a:solidFill>
              </a:rPr>
              <a:t>Risk Factors</a:t>
            </a:r>
            <a:endParaRPr/>
          </a:p>
          <a:p>
            <a:pPr marL="857250" lvl="1" indent="-457200" algn="ctr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560"/>
              <a:buFont typeface="Trebuchet MS"/>
              <a:buAutoNum type="arabicPeriod"/>
            </a:pPr>
            <a:r>
              <a:rPr lang="en-IN" sz="3200" b="1">
                <a:solidFill>
                  <a:srgbClr val="2A5010"/>
                </a:solidFill>
              </a:rPr>
              <a:t>Protective Factors</a:t>
            </a:r>
            <a:endParaRPr/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95" name="Google Shape;295;p1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20</a:t>
            </a:fld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2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4</a:t>
            </a:r>
            <a:endParaRPr/>
          </a:p>
        </p:txBody>
      </p:sp>
      <p:sp>
        <p:nvSpPr>
          <p:cNvPr id="301" name="Google Shape;301;p20"/>
          <p:cNvSpPr txBox="1">
            <a:spLocks noGrp="1"/>
          </p:cNvSpPr>
          <p:nvPr>
            <p:ph type="body" idx="1"/>
          </p:nvPr>
        </p:nvSpPr>
        <p:spPr>
          <a:xfrm>
            <a:off x="3887416" y="1808657"/>
            <a:ext cx="5256584" cy="51464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lnSpcReduction="10000"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IN" sz="2800">
                <a:solidFill>
                  <a:srgbClr val="2A5010"/>
                </a:solidFill>
              </a:rPr>
              <a:t>Modifying factors of ECC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302" name="Google Shape;302;p20"/>
          <p:cNvSpPr txBox="1">
            <a:spLocks noGrp="1"/>
          </p:cNvSpPr>
          <p:nvPr>
            <p:ph type="body" idx="2"/>
          </p:nvPr>
        </p:nvSpPr>
        <p:spPr>
          <a:xfrm>
            <a:off x="2207575" y="2553501"/>
            <a:ext cx="3961500" cy="38529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just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056"/>
              <a:buNone/>
            </a:pPr>
            <a:endParaRPr sz="1874" b="1">
              <a:solidFill>
                <a:srgbClr val="0070C0"/>
              </a:solidFill>
            </a:endParaRPr>
          </a:p>
          <a:p>
            <a:pPr marL="857250" lvl="1" indent="-455839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Trebuchet MS"/>
              <a:buAutoNum type="arabicPeriod"/>
            </a:pPr>
            <a:r>
              <a:rPr lang="en-IN" sz="1874" b="1">
                <a:solidFill>
                  <a:srgbClr val="2A5010"/>
                </a:solidFill>
              </a:rPr>
              <a:t>Risk Factors</a:t>
            </a:r>
            <a:endParaRPr sz="143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Feeding Practices</a:t>
            </a:r>
            <a:endParaRPr sz="132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Dietary Sugars</a:t>
            </a:r>
            <a:endParaRPr sz="132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Oral Microbiome</a:t>
            </a:r>
            <a:endParaRPr sz="132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Parental Factors</a:t>
            </a:r>
            <a:endParaRPr sz="132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Genetic Factors</a:t>
            </a:r>
            <a:endParaRPr sz="132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Environmental Factors</a:t>
            </a:r>
            <a:endParaRPr sz="1324"/>
          </a:p>
          <a:p>
            <a:pPr marL="1257300" lvl="2" indent="-45583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611"/>
              <a:buFont typeface="Courier New"/>
              <a:buChar char="o"/>
            </a:pPr>
            <a:r>
              <a:rPr lang="en-IN" sz="1874" b="1">
                <a:solidFill>
                  <a:srgbClr val="2A5010"/>
                </a:solidFill>
              </a:rPr>
              <a:t>Oral Hygine practice</a:t>
            </a:r>
            <a:endParaRPr sz="1324"/>
          </a:p>
          <a:p>
            <a:pPr marL="800100" lvl="2" indent="0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616"/>
              <a:buNone/>
            </a:pPr>
            <a:endParaRPr sz="970" b="1">
              <a:solidFill>
                <a:srgbClr val="0070C0"/>
              </a:solidFill>
            </a:endParaRPr>
          </a:p>
          <a:p>
            <a:pPr marL="342900" lvl="0" indent="-239268" algn="just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056"/>
              <a:buNone/>
            </a:pPr>
            <a:endParaRPr sz="15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03" name="Google Shape;303;p20"/>
          <p:cNvSpPr txBox="1">
            <a:spLocks noGrp="1"/>
          </p:cNvSpPr>
          <p:nvPr>
            <p:ph type="body" idx="4"/>
          </p:nvPr>
        </p:nvSpPr>
        <p:spPr>
          <a:xfrm>
            <a:off x="6169026" y="2553492"/>
            <a:ext cx="3813821" cy="357267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00050" lvl="1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r>
              <a:rPr lang="en-IN" sz="2400" b="1">
                <a:solidFill>
                  <a:srgbClr val="0070C0"/>
                </a:solidFill>
              </a:rPr>
              <a:t> </a:t>
            </a:r>
            <a:endParaRPr sz="2400" b="1">
              <a:solidFill>
                <a:srgbClr val="2A5010"/>
              </a:solidFill>
            </a:endParaRPr>
          </a:p>
          <a:p>
            <a:pPr marL="40005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lang="en-IN" sz="2400" b="1">
                <a:solidFill>
                  <a:srgbClr val="2A5010"/>
                </a:solidFill>
              </a:rPr>
              <a:t>2.   Protective Factors</a:t>
            </a:r>
            <a:endParaRPr/>
          </a:p>
          <a:p>
            <a:pPr marL="1257300" lvl="2" indent="-457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Food and Drinks</a:t>
            </a:r>
            <a:endParaRPr/>
          </a:p>
          <a:p>
            <a:pPr marL="1257300" lvl="2" indent="-4572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Saliva</a:t>
            </a:r>
            <a:endParaRPr/>
          </a:p>
          <a:p>
            <a:pPr marL="342900" lvl="0" indent="-251459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endParaRPr/>
          </a:p>
        </p:txBody>
      </p:sp>
      <p:sp>
        <p:nvSpPr>
          <p:cNvPr id="304" name="Google Shape;304;p2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21</a:t>
            </a:fld>
            <a:endParaRPr/>
          </a:p>
        </p:txBody>
      </p:sp>
    </p:spTree>
  </p:cSld>
  <p:clrMapOvr>
    <a:masterClrMapping/>
  </p:clrMapOvr>
  <p:transition spd="med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2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5</a:t>
            </a:r>
            <a:endParaRPr/>
          </a:p>
        </p:txBody>
      </p:sp>
      <p:sp>
        <p:nvSpPr>
          <p:cNvPr id="310" name="Google Shape;310;p21"/>
          <p:cNvSpPr txBox="1">
            <a:spLocks noGrp="1"/>
          </p:cNvSpPr>
          <p:nvPr>
            <p:ph type="body" idx="1"/>
          </p:nvPr>
        </p:nvSpPr>
        <p:spPr>
          <a:xfrm>
            <a:off x="1919536" y="1340768"/>
            <a:ext cx="8352928" cy="4464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Q5. What are the </a:t>
            </a:r>
            <a:r>
              <a:rPr lang="en-IN" sz="2800" b="1" u="sng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risk factors</a:t>
            </a: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ECC identified in this case? 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11" name="Google Shape;311;p2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22</a:t>
            </a:fld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2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5</a:t>
            </a:r>
            <a:endParaRPr/>
          </a:p>
        </p:txBody>
      </p:sp>
      <p:sp>
        <p:nvSpPr>
          <p:cNvPr id="317" name="Google Shape;317;p22"/>
          <p:cNvSpPr txBox="1">
            <a:spLocks noGrp="1"/>
          </p:cNvSpPr>
          <p:nvPr>
            <p:ph type="body" idx="1"/>
          </p:nvPr>
        </p:nvSpPr>
        <p:spPr>
          <a:xfrm>
            <a:off x="2711624" y="1196752"/>
            <a:ext cx="6624736" cy="460851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40"/>
              <a:buNone/>
            </a:pPr>
            <a:endParaRPr sz="3300" b="1">
              <a:solidFill>
                <a:srgbClr val="0070C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640"/>
              <a:buNone/>
            </a:pPr>
            <a:r>
              <a:rPr lang="en-IN" sz="3300" b="1">
                <a:solidFill>
                  <a:srgbClr val="2A5010"/>
                </a:solidFill>
              </a:rPr>
              <a:t>Risk Factors: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Feeding Practices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Dietary Sugars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Others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318" name="Google Shape;318;p2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23</a:t>
            </a:fld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2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5</a:t>
            </a:r>
            <a:endParaRPr/>
          </a:p>
        </p:txBody>
      </p:sp>
      <p:sp>
        <p:nvSpPr>
          <p:cNvPr id="324" name="Google Shape;324;p23"/>
          <p:cNvSpPr txBox="1">
            <a:spLocks noGrp="1"/>
          </p:cNvSpPr>
          <p:nvPr>
            <p:ph type="body" idx="1"/>
          </p:nvPr>
        </p:nvSpPr>
        <p:spPr>
          <a:xfrm>
            <a:off x="2711624" y="1196752"/>
            <a:ext cx="6696744" cy="5159598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r>
              <a:rPr lang="en-IN" sz="3300" b="1">
                <a:solidFill>
                  <a:srgbClr val="2A5010"/>
                </a:solidFill>
              </a:rPr>
              <a:t>Risk Factors: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IN" sz="2400" b="1">
                <a:solidFill>
                  <a:srgbClr val="2A5010"/>
                </a:solidFill>
              </a:rPr>
              <a:t>Feeding Practices 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prolonged bottle feeding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prolonged breastfeeding</a:t>
            </a:r>
            <a:endParaRPr/>
          </a:p>
          <a:p>
            <a:pPr marL="342900" lvl="0" indent="-2667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IN" sz="2400" b="1">
                <a:solidFill>
                  <a:srgbClr val="2A5010"/>
                </a:solidFill>
              </a:rPr>
              <a:t>Dietary Sugars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takes milk before sleep and sleeps with bottle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takes snacks, sweets and sweetened beverages daily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IN" sz="2400" b="1">
                <a:solidFill>
                  <a:srgbClr val="2A5010"/>
                </a:solidFill>
              </a:rPr>
              <a:t>Others 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poor oral hygiene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lack of supervised tooth brushing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Uses non fluoride toothpaste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irregular dental visit</a:t>
            </a:r>
            <a:endParaRPr/>
          </a:p>
          <a:p>
            <a:pPr marL="742950" lvl="1" indent="-28575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Font typeface="Courier New"/>
              <a:buChar char="o"/>
            </a:pPr>
            <a:r>
              <a:rPr lang="en-IN" sz="2400" b="1">
                <a:solidFill>
                  <a:srgbClr val="2A5010"/>
                </a:solidFill>
              </a:rPr>
              <a:t>low socio-economic status</a:t>
            </a:r>
            <a:endParaRPr/>
          </a:p>
          <a:p>
            <a:pPr marL="342900" lvl="0" indent="-2667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325" name="Google Shape;325;p2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24</a:t>
            </a:fld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0" name="Google Shape;330;p2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6</a:t>
            </a:r>
            <a:endParaRPr/>
          </a:p>
        </p:txBody>
      </p:sp>
      <p:sp>
        <p:nvSpPr>
          <p:cNvPr id="331" name="Google Shape;331;p24"/>
          <p:cNvSpPr txBox="1">
            <a:spLocks noGrp="1"/>
          </p:cNvSpPr>
          <p:nvPr>
            <p:ph type="body" idx="1"/>
          </p:nvPr>
        </p:nvSpPr>
        <p:spPr>
          <a:xfrm>
            <a:off x="2279576" y="1484784"/>
            <a:ext cx="8136904" cy="4104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Q6. What are the WHO and Malaysian Breastfeeding Policy recommendations regarding the feeding practices in infants?</a:t>
            </a:r>
            <a:endParaRPr/>
          </a:p>
        </p:txBody>
      </p:sp>
      <p:sp>
        <p:nvSpPr>
          <p:cNvPr id="332" name="Google Shape;332;p2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25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2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6</a:t>
            </a:r>
            <a:endParaRPr/>
          </a:p>
        </p:txBody>
      </p:sp>
      <p:sp>
        <p:nvSpPr>
          <p:cNvPr id="339" name="Google Shape;339;p25"/>
          <p:cNvSpPr txBox="1">
            <a:spLocks noGrp="1"/>
          </p:cNvSpPr>
          <p:nvPr>
            <p:ph type="body" idx="1"/>
          </p:nvPr>
        </p:nvSpPr>
        <p:spPr>
          <a:xfrm>
            <a:off x="2279576" y="2348880"/>
            <a:ext cx="7704856" cy="324036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5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2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IN" sz="3500" b="1" baseline="3000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Breastfeeding among infants should be encouraged up to two years of age.</a:t>
            </a:r>
            <a:endParaRPr/>
          </a:p>
          <a:p>
            <a:pPr marL="342900" lvl="0" indent="-17846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3500" b="1" baseline="300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25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IN" sz="3500" b="1" baseline="3000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Bottle feeding among infants should be discontinued after 12 months of age.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40" name="Google Shape;340;p2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26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5" name="Google Shape;345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8879" y="2482155"/>
            <a:ext cx="8834242" cy="1364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Google Shape;350;p2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7</a:t>
            </a:r>
            <a:endParaRPr/>
          </a:p>
        </p:txBody>
      </p:sp>
      <p:sp>
        <p:nvSpPr>
          <p:cNvPr id="351" name="Google Shape;351;p27"/>
          <p:cNvSpPr txBox="1">
            <a:spLocks noGrp="1"/>
          </p:cNvSpPr>
          <p:nvPr>
            <p:ph type="body" idx="1"/>
          </p:nvPr>
        </p:nvSpPr>
        <p:spPr>
          <a:xfrm>
            <a:off x="1919536" y="1340768"/>
            <a:ext cx="8352928" cy="4464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Q7. What are the </a:t>
            </a:r>
            <a:r>
              <a:rPr lang="en-IN" sz="2800" b="1" u="sng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protective factors</a:t>
            </a: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of ECC identified in this case?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52" name="Google Shape;352;p2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28</a:t>
            </a:fld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28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7</a:t>
            </a:r>
            <a:endParaRPr/>
          </a:p>
        </p:txBody>
      </p:sp>
      <p:sp>
        <p:nvSpPr>
          <p:cNvPr id="358" name="Google Shape;358;p28"/>
          <p:cNvSpPr txBox="1">
            <a:spLocks noGrp="1"/>
          </p:cNvSpPr>
          <p:nvPr>
            <p:ph type="body" idx="1"/>
          </p:nvPr>
        </p:nvSpPr>
        <p:spPr>
          <a:xfrm>
            <a:off x="2711624" y="1844824"/>
            <a:ext cx="6696744" cy="374441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</a:rPr>
              <a:t>Protective Factors: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2A5010"/>
              </a:solidFill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Food and Drinks                  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Saliva </a:t>
            </a:r>
            <a:r>
              <a:rPr lang="en-IN" sz="6600" b="1">
                <a:solidFill>
                  <a:srgbClr val="2A5010"/>
                </a:solidFill>
              </a:rPr>
              <a:t>   </a:t>
            </a:r>
            <a:r>
              <a:rPr lang="en-IN" sz="2400" b="1">
                <a:solidFill>
                  <a:srgbClr val="2A5010"/>
                </a:solidFill>
              </a:rPr>
              <a:t>                                  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359" name="Google Shape;359;p2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29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1</a:t>
            </a:r>
            <a:endParaRPr/>
          </a:p>
        </p:txBody>
      </p:sp>
      <p:sp>
        <p:nvSpPr>
          <p:cNvPr id="166" name="Google Shape;166;p3"/>
          <p:cNvSpPr txBox="1">
            <a:spLocks noGrp="1"/>
          </p:cNvSpPr>
          <p:nvPr>
            <p:ph type="body" idx="1"/>
          </p:nvPr>
        </p:nvSpPr>
        <p:spPr>
          <a:xfrm>
            <a:off x="2279576" y="1484784"/>
            <a:ext cx="8136904" cy="4104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Q1. What is the likely dental diagnosis for this boy? 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67" name="Google Shape;167;p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</a:t>
            </a:fld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" name="Google Shape;364;p29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7</a:t>
            </a:r>
            <a:endParaRPr/>
          </a:p>
        </p:txBody>
      </p:sp>
      <p:sp>
        <p:nvSpPr>
          <p:cNvPr id="365" name="Google Shape;365;p29"/>
          <p:cNvSpPr txBox="1">
            <a:spLocks noGrp="1"/>
          </p:cNvSpPr>
          <p:nvPr>
            <p:ph type="body" idx="1"/>
          </p:nvPr>
        </p:nvSpPr>
        <p:spPr>
          <a:xfrm>
            <a:off x="2711624" y="1844824"/>
            <a:ext cx="6696744" cy="374441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</a:rPr>
              <a:t>Protective Factors: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Food and Drinks </a:t>
            </a:r>
            <a:r>
              <a:rPr lang="en-IN" sz="6600" b="1">
                <a:solidFill>
                  <a:srgbClr val="FF0000"/>
                </a:solidFill>
              </a:rPr>
              <a:t>- no</a:t>
            </a:r>
            <a:r>
              <a:rPr lang="en-IN" sz="2400" b="1">
                <a:solidFill>
                  <a:srgbClr val="FF0000"/>
                </a:solidFill>
              </a:rPr>
              <a:t> </a:t>
            </a:r>
            <a:r>
              <a:rPr lang="en-IN" sz="2400" b="1">
                <a:solidFill>
                  <a:srgbClr val="0070C0"/>
                </a:solidFill>
              </a:rPr>
              <a:t>                 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r>
              <a:rPr lang="en-IN" sz="2400" b="1">
                <a:solidFill>
                  <a:srgbClr val="0070C0"/>
                </a:solidFill>
              </a:rPr>
              <a:t>          </a:t>
            </a:r>
            <a:r>
              <a:rPr lang="en-IN" sz="2400" b="1">
                <a:solidFill>
                  <a:srgbClr val="2A5010"/>
                </a:solidFill>
              </a:rPr>
              <a:t>T</a:t>
            </a:r>
            <a:r>
              <a:rPr lang="en-IN" b="1">
                <a:solidFill>
                  <a:srgbClr val="2A5010"/>
                </a:solidFill>
              </a:rPr>
              <a:t>here was no regular consumption of 	protective foods 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IN" b="1">
                <a:solidFill>
                  <a:srgbClr val="2A5010"/>
                </a:solidFill>
              </a:rPr>
              <a:t>              and drinks against ECC (whole fruits, vegetables, dairy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440"/>
              <a:buNone/>
            </a:pPr>
            <a:r>
              <a:rPr lang="en-IN" b="1">
                <a:solidFill>
                  <a:srgbClr val="2A5010"/>
                </a:solidFill>
              </a:rPr>
              <a:t>              products, water) mentioned in this case.</a:t>
            </a:r>
            <a:endParaRPr/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366" name="Google Shape;366;p2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30</a:t>
            </a:fld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30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7</a:t>
            </a:r>
            <a:endParaRPr/>
          </a:p>
        </p:txBody>
      </p:sp>
      <p:sp>
        <p:nvSpPr>
          <p:cNvPr id="372" name="Google Shape;372;p30"/>
          <p:cNvSpPr txBox="1">
            <a:spLocks noGrp="1"/>
          </p:cNvSpPr>
          <p:nvPr>
            <p:ph type="body" idx="1"/>
          </p:nvPr>
        </p:nvSpPr>
        <p:spPr>
          <a:xfrm>
            <a:off x="2711624" y="1844824"/>
            <a:ext cx="6696744" cy="374441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</a:rPr>
              <a:t>Protective Factors:</a:t>
            </a:r>
            <a:r>
              <a:rPr lang="en-IN" sz="2400" b="1">
                <a:solidFill>
                  <a:srgbClr val="2A5010"/>
                </a:solidFill>
              </a:rPr>
              <a:t>                    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Saliva</a:t>
            </a:r>
            <a:r>
              <a:rPr lang="en-IN" sz="2400" b="1">
                <a:solidFill>
                  <a:srgbClr val="0070C0"/>
                </a:solidFill>
              </a:rPr>
              <a:t> </a:t>
            </a:r>
            <a:r>
              <a:rPr lang="en-IN" sz="6600" b="1">
                <a:solidFill>
                  <a:srgbClr val="FF0000"/>
                </a:solidFill>
              </a:rPr>
              <a:t>- yes</a:t>
            </a:r>
            <a:r>
              <a:rPr lang="en-IN" sz="6600" b="1">
                <a:solidFill>
                  <a:srgbClr val="0070C0"/>
                </a:solidFill>
              </a:rPr>
              <a:t>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600"/>
              <a:buNone/>
            </a:pPr>
            <a:r>
              <a:rPr lang="en-IN" sz="2000" b="1">
                <a:solidFill>
                  <a:srgbClr val="0070C0"/>
                </a:solidFill>
              </a:rPr>
              <a:t>	</a:t>
            </a:r>
            <a:r>
              <a:rPr lang="en-IN" sz="1800" b="1">
                <a:solidFill>
                  <a:srgbClr val="2A5010"/>
                </a:solidFill>
              </a:rPr>
              <a:t>The patient is medically fit and well and has no 	known systemic or autoimmune diseases. He is also 	not on any medications.                             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373" name="Google Shape;373;p3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31</a:t>
            </a:fld>
            <a:endParaRPr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Google Shape;378;p31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7</a:t>
            </a:r>
            <a:endParaRPr/>
          </a:p>
        </p:txBody>
      </p:sp>
      <p:sp>
        <p:nvSpPr>
          <p:cNvPr id="379" name="Google Shape;379;p31"/>
          <p:cNvSpPr txBox="1">
            <a:spLocks noGrp="1"/>
          </p:cNvSpPr>
          <p:nvPr>
            <p:ph type="body" idx="1"/>
          </p:nvPr>
        </p:nvSpPr>
        <p:spPr>
          <a:xfrm>
            <a:off x="2711624" y="1844824"/>
            <a:ext cx="6696744" cy="374441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</a:rPr>
              <a:t>Protective Factors: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Food and Drinks </a:t>
            </a:r>
            <a:r>
              <a:rPr lang="en-IN" sz="6600" b="1">
                <a:solidFill>
                  <a:srgbClr val="FF0000"/>
                </a:solidFill>
              </a:rPr>
              <a:t>- no</a:t>
            </a:r>
            <a:r>
              <a:rPr lang="en-IN" sz="2400" b="1">
                <a:solidFill>
                  <a:srgbClr val="FF0000"/>
                </a:solidFill>
              </a:rPr>
              <a:t> </a:t>
            </a:r>
            <a:r>
              <a:rPr lang="en-IN" sz="2400" b="1">
                <a:solidFill>
                  <a:srgbClr val="0070C0"/>
                </a:solidFill>
              </a:rPr>
              <a:t>                   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Char char="►"/>
            </a:pPr>
            <a:r>
              <a:rPr lang="en-IN" sz="2400" b="1">
                <a:solidFill>
                  <a:srgbClr val="2A5010"/>
                </a:solidFill>
              </a:rPr>
              <a:t>Saliva</a:t>
            </a:r>
            <a:r>
              <a:rPr lang="en-IN" sz="2400" b="1">
                <a:solidFill>
                  <a:srgbClr val="0070C0"/>
                </a:solidFill>
              </a:rPr>
              <a:t> </a:t>
            </a:r>
            <a:r>
              <a:rPr lang="en-IN" sz="6600" b="1">
                <a:solidFill>
                  <a:srgbClr val="FF0000"/>
                </a:solidFill>
              </a:rPr>
              <a:t>- yes</a:t>
            </a:r>
            <a:r>
              <a:rPr lang="en-IN" sz="6600" b="1">
                <a:solidFill>
                  <a:srgbClr val="0070C0"/>
                </a:solidFill>
              </a:rPr>
              <a:t>   </a:t>
            </a:r>
            <a:r>
              <a:rPr lang="en-IN" sz="2400" b="1">
                <a:solidFill>
                  <a:srgbClr val="0070C0"/>
                </a:solidFill>
              </a:rPr>
              <a:t>                                   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  <a:p>
            <a:pPr marL="342900" lvl="0" indent="-2209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</a:endParaRPr>
          </a:p>
        </p:txBody>
      </p:sp>
      <p:sp>
        <p:nvSpPr>
          <p:cNvPr id="380" name="Google Shape;380;p3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32</a:t>
            </a:fld>
            <a:endParaRPr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p32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8</a:t>
            </a:r>
            <a:endParaRPr/>
          </a:p>
        </p:txBody>
      </p:sp>
      <p:sp>
        <p:nvSpPr>
          <p:cNvPr id="386" name="Google Shape;386;p32"/>
          <p:cNvSpPr txBox="1">
            <a:spLocks noGrp="1"/>
          </p:cNvSpPr>
          <p:nvPr>
            <p:ph type="body" idx="1"/>
          </p:nvPr>
        </p:nvSpPr>
        <p:spPr>
          <a:xfrm>
            <a:off x="1919536" y="1340768"/>
            <a:ext cx="8352928" cy="4464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Q8. Describe the intraoral findings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387" name="Google Shape;387;p3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33</a:t>
            </a:fld>
            <a:endParaRPr/>
          </a:p>
        </p:txBody>
      </p:sp>
      <p:pic>
        <p:nvPicPr>
          <p:cNvPr id="388" name="Google Shape;388;p3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318389" y="2948459"/>
            <a:ext cx="3335528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32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757243" y="2956841"/>
            <a:ext cx="4116369" cy="2082645"/>
          </a:xfrm>
          <a:prstGeom prst="rect">
            <a:avLst/>
          </a:prstGeom>
          <a:noFill/>
          <a:ln>
            <a:noFill/>
          </a:ln>
        </p:spPr>
      </p:pic>
      <p:sp>
        <p:nvSpPr>
          <p:cNvPr id="390" name="Google Shape;390;p32"/>
          <p:cNvSpPr txBox="1"/>
          <p:nvPr/>
        </p:nvSpPr>
        <p:spPr>
          <a:xfrm>
            <a:off x="2334438" y="4465780"/>
            <a:ext cx="504056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IN" sz="2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a.</a:t>
            </a:r>
            <a:endParaRPr sz="2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391" name="Google Shape;391;p32"/>
          <p:cNvSpPr txBox="1"/>
          <p:nvPr/>
        </p:nvSpPr>
        <p:spPr>
          <a:xfrm>
            <a:off x="5800742" y="4465781"/>
            <a:ext cx="504056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IN" sz="2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b.</a:t>
            </a:r>
            <a:endParaRPr sz="2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33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8</a:t>
            </a:r>
            <a:endParaRPr/>
          </a:p>
        </p:txBody>
      </p:sp>
      <p:sp>
        <p:nvSpPr>
          <p:cNvPr id="397" name="Google Shape;397;p3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34</a:t>
            </a:fld>
            <a:endParaRPr/>
          </a:p>
        </p:txBody>
      </p:sp>
      <p:sp>
        <p:nvSpPr>
          <p:cNvPr id="398" name="Google Shape;398;p33"/>
          <p:cNvSpPr txBox="1"/>
          <p:nvPr/>
        </p:nvSpPr>
        <p:spPr>
          <a:xfrm>
            <a:off x="2423592" y="4323682"/>
            <a:ext cx="7344816" cy="1913631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62500" lnSpcReduction="20000"/>
          </a:bodyPr>
          <a:lstStyle/>
          <a:p>
            <a:pPr marL="800100" marR="0" lvl="2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143000" marR="0" lvl="2" indent="-342962" algn="l" rtl="0">
              <a:lnSpc>
                <a:spcPct val="100000"/>
              </a:lnSpc>
              <a:spcBef>
                <a:spcPts val="36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9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Presence of primary maxillary teeth 55 – 65  and primary mandibular teeth 75 – 85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342962" algn="l" rtl="0">
              <a:lnSpc>
                <a:spcPct val="100000"/>
              </a:lnSpc>
              <a:spcBef>
                <a:spcPts val="36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9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White spot lesions noted on the buccal/labial surface of 53, 52, 62, 63, 64, 75, 74, 73, 72, 82, 83, 84, 85 (ICDAS 02)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342962" algn="l" rtl="0">
              <a:lnSpc>
                <a:spcPct val="100000"/>
              </a:lnSpc>
              <a:spcBef>
                <a:spcPts val="36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9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Interproximal caries lesion on 52, 51, 61, 62 (ICDAS 05)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99" name="Google Shape;399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096001" y="1807685"/>
            <a:ext cx="701101" cy="755970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33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428236" y="1778350"/>
            <a:ext cx="3335528" cy="2088232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27136" y="1581843"/>
            <a:ext cx="701101" cy="7559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3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3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8</a:t>
            </a:r>
            <a:endParaRPr b="1">
              <a:solidFill>
                <a:srgbClr val="2A5010"/>
              </a:solidFill>
              <a:latin typeface="Stardos Stencil"/>
              <a:ea typeface="Stardos Stencil"/>
              <a:cs typeface="Stardos Stencil"/>
              <a:sym typeface="Stardos Stencil"/>
            </a:endParaRPr>
          </a:p>
        </p:txBody>
      </p:sp>
      <p:sp>
        <p:nvSpPr>
          <p:cNvPr id="407" name="Google Shape;407;p3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35</a:t>
            </a:fld>
            <a:endParaRPr/>
          </a:p>
        </p:txBody>
      </p:sp>
      <p:sp>
        <p:nvSpPr>
          <p:cNvPr id="408" name="Google Shape;408;p34"/>
          <p:cNvSpPr txBox="1"/>
          <p:nvPr/>
        </p:nvSpPr>
        <p:spPr>
          <a:xfrm>
            <a:off x="1883531" y="4149262"/>
            <a:ext cx="8424936" cy="1788963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55000" lnSpcReduction="20000"/>
          </a:bodyPr>
          <a:lstStyle/>
          <a:p>
            <a:pPr marL="800100" marR="0" lvl="2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2A501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143000" marR="0" lvl="2" indent="-308608" algn="l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4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Presence of primary mandibular teeth 75 – 85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308608" algn="l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4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White spot lesions noted on the buccal/labial surface of 75, 74, 73, 83, 84, 85 (ICDAS 02)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308608" algn="l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4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Occlusal caries lesion on 74 &amp; 85 (ICDAS 05) 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1143000" marR="0" lvl="2" indent="-308608" algn="l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4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Multi-surface caries lesion on 75 (ICDAS 06)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800100" marR="0" lvl="2" indent="0" algn="l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1143000" marR="0" lvl="2" indent="-224789" algn="l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224790" algn="just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09" name="Google Shape;409;p34"/>
          <p:cNvSpPr txBox="1"/>
          <p:nvPr/>
        </p:nvSpPr>
        <p:spPr>
          <a:xfrm>
            <a:off x="6672064" y="2066617"/>
            <a:ext cx="504056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IN" sz="2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b.</a:t>
            </a:r>
            <a:endParaRPr sz="2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pic>
        <p:nvPicPr>
          <p:cNvPr id="410" name="Google Shape;410;p3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037816" y="1545886"/>
            <a:ext cx="4116369" cy="2082645"/>
          </a:xfrm>
          <a:prstGeom prst="rect">
            <a:avLst/>
          </a:prstGeom>
          <a:noFill/>
          <a:ln>
            <a:noFill/>
          </a:ln>
        </p:spPr>
      </p:pic>
      <p:sp>
        <p:nvSpPr>
          <p:cNvPr id="411" name="Google Shape;411;p34"/>
          <p:cNvSpPr txBox="1"/>
          <p:nvPr/>
        </p:nvSpPr>
        <p:spPr>
          <a:xfrm>
            <a:off x="3533759" y="1383866"/>
            <a:ext cx="504056" cy="9541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en-IN" sz="2800" b="1" i="0" u="none" strike="noStrike" cap="none">
                <a:solidFill>
                  <a:schemeClr val="dk1"/>
                </a:solidFill>
                <a:latin typeface="Trebuchet MS"/>
                <a:ea typeface="Trebuchet MS"/>
                <a:cs typeface="Trebuchet MS"/>
                <a:sym typeface="Trebuchet MS"/>
              </a:rPr>
              <a:t>b.</a:t>
            </a:r>
            <a:endParaRPr sz="2800" b="1" i="0" u="none" strike="noStrike" cap="none">
              <a:solidFill>
                <a:schemeClr val="dk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/>
                                        <p:tgtEl>
                                          <p:spTgt spid="4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3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9</a:t>
            </a:r>
            <a:endParaRPr/>
          </a:p>
        </p:txBody>
      </p:sp>
      <p:sp>
        <p:nvSpPr>
          <p:cNvPr id="417" name="Google Shape;417;p35"/>
          <p:cNvSpPr txBox="1">
            <a:spLocks noGrp="1"/>
          </p:cNvSpPr>
          <p:nvPr>
            <p:ph type="body" idx="1"/>
          </p:nvPr>
        </p:nvSpPr>
        <p:spPr>
          <a:xfrm>
            <a:off x="1919536" y="1340768"/>
            <a:ext cx="8352928" cy="4464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Q9. Visual examination is the standard method for caries diagnosis. It should be considered in the diagnosis of caries in certain surfaces and stages such as?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8" name="Google Shape;418;p3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36</a:t>
            </a:fld>
            <a:endParaRPr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3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9</a:t>
            </a:r>
            <a:endParaRPr/>
          </a:p>
        </p:txBody>
      </p:sp>
      <p:sp>
        <p:nvSpPr>
          <p:cNvPr id="424" name="Google Shape;424;p36"/>
          <p:cNvSpPr txBox="1">
            <a:spLocks noGrp="1"/>
          </p:cNvSpPr>
          <p:nvPr>
            <p:ph type="body" idx="1"/>
          </p:nvPr>
        </p:nvSpPr>
        <p:spPr>
          <a:xfrm>
            <a:off x="3215680" y="1556792"/>
            <a:ext cx="5832648" cy="352839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Visual examination should be considered for the diagnosis of: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Initial occlusal caries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occlusal caries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proximal caries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25" name="Google Shape;425;p3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37</a:t>
            </a:fld>
            <a:endParaRPr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" name="Google Shape;430;p3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9</a:t>
            </a:r>
            <a:endParaRPr/>
          </a:p>
        </p:txBody>
      </p:sp>
      <p:sp>
        <p:nvSpPr>
          <p:cNvPr id="431" name="Google Shape;431;p37"/>
          <p:cNvSpPr txBox="1">
            <a:spLocks noGrp="1"/>
          </p:cNvSpPr>
          <p:nvPr>
            <p:ph type="body" idx="1"/>
          </p:nvPr>
        </p:nvSpPr>
        <p:spPr>
          <a:xfrm>
            <a:off x="3215680" y="1556792"/>
            <a:ext cx="5832648" cy="3528392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Visual examination should be considered for the diagnosis of: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Initial occlusal caries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occlusal caries</a:t>
            </a:r>
            <a:endParaRPr/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Advanced proximal caries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32" name="Google Shape;432;p3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38</a:t>
            </a:fld>
            <a:endParaRPr/>
          </a:p>
        </p:txBody>
      </p:sp>
      <p:pic>
        <p:nvPicPr>
          <p:cNvPr id="433" name="Google Shape;433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840735" y="5387737"/>
            <a:ext cx="8510530" cy="114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p38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10</a:t>
            </a:r>
            <a:endParaRPr/>
          </a:p>
        </p:txBody>
      </p:sp>
      <p:sp>
        <p:nvSpPr>
          <p:cNvPr id="439" name="Google Shape;439;p38"/>
          <p:cNvSpPr txBox="1">
            <a:spLocks noGrp="1"/>
          </p:cNvSpPr>
          <p:nvPr>
            <p:ph type="body" idx="1"/>
          </p:nvPr>
        </p:nvSpPr>
        <p:spPr>
          <a:xfrm>
            <a:off x="1919536" y="1340768"/>
            <a:ext cx="8352928" cy="4464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Q10. Radiographic examination is generally accepted as an adjunct in caries diagnosis. In what situation the use of bitewing radiographic examination should be considered?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40" name="Google Shape;440;p3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39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4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1</a:t>
            </a:r>
            <a:endParaRPr/>
          </a:p>
        </p:txBody>
      </p:sp>
      <p:sp>
        <p:nvSpPr>
          <p:cNvPr id="174" name="Google Shape;174;p4"/>
          <p:cNvSpPr txBox="1">
            <a:spLocks noGrp="1"/>
          </p:cNvSpPr>
          <p:nvPr>
            <p:ph type="body" idx="1"/>
          </p:nvPr>
        </p:nvSpPr>
        <p:spPr>
          <a:xfrm>
            <a:off x="2423592" y="2276872"/>
            <a:ext cx="7344816" cy="302433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5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372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2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434"/>
              </a:spcBef>
              <a:spcAft>
                <a:spcPts val="0"/>
              </a:spcAft>
              <a:buClr>
                <a:srgbClr val="2A5010"/>
              </a:buClr>
              <a:buSzPct val="10000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Early Childhood Caries (ECC)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434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2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434"/>
              </a:spcBef>
              <a:spcAft>
                <a:spcPts val="0"/>
              </a:spcAft>
              <a:buClr>
                <a:srgbClr val="2A5010"/>
              </a:buClr>
              <a:buSzPct val="10000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Severe Early Childhood Caries (SECC)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3500" b="1" baseline="300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 baseline="300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75" name="Google Shape;175;p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" name="Google Shape;445;p39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10</a:t>
            </a:r>
            <a:endParaRPr/>
          </a:p>
        </p:txBody>
      </p:sp>
      <p:sp>
        <p:nvSpPr>
          <p:cNvPr id="446" name="Google Shape;446;p39"/>
          <p:cNvSpPr txBox="1">
            <a:spLocks noGrp="1"/>
          </p:cNvSpPr>
          <p:nvPr>
            <p:ph type="body" idx="1"/>
          </p:nvPr>
        </p:nvSpPr>
        <p:spPr>
          <a:xfrm>
            <a:off x="2999656" y="1556792"/>
            <a:ext cx="5760640" cy="3384376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Bitewing radiographic examination should be considered for the diagnosis of: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endParaRPr sz="28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4290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Char char="►"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Initial proximal caries</a:t>
            </a:r>
            <a:endParaRPr/>
          </a:p>
        </p:txBody>
      </p:sp>
      <p:sp>
        <p:nvSpPr>
          <p:cNvPr id="447" name="Google Shape;447;p3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40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448" name="Google Shape;448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85564" y="5301209"/>
            <a:ext cx="8820872" cy="112011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3" name="Google Shape;453;p40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320"/>
              <a:buNone/>
            </a:pPr>
            <a:endParaRPr sz="54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320"/>
              <a:buNone/>
            </a:pPr>
            <a:endParaRPr sz="5400"/>
          </a:p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4320"/>
              <a:buNone/>
            </a:pPr>
            <a:r>
              <a:rPr lang="en-IN" sz="5400">
                <a:latin typeface="Times New Roman"/>
                <a:ea typeface="Times New Roman"/>
                <a:cs typeface="Times New Roman"/>
                <a:sym typeface="Times New Roman"/>
              </a:rPr>
              <a:t>           </a:t>
            </a:r>
            <a:endParaRPr/>
          </a:p>
        </p:txBody>
      </p:sp>
      <p:sp>
        <p:nvSpPr>
          <p:cNvPr id="454" name="Google Shape;454;p4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41</a:t>
            </a:fld>
            <a:endParaRPr/>
          </a:p>
        </p:txBody>
      </p:sp>
      <p:sp>
        <p:nvSpPr>
          <p:cNvPr id="455" name="Google Shape;455;p40"/>
          <p:cNvSpPr txBox="1"/>
          <p:nvPr/>
        </p:nvSpPr>
        <p:spPr>
          <a:xfrm>
            <a:off x="3719736" y="2996953"/>
            <a:ext cx="4572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en-IN" sz="3600" b="1" i="0" u="none" strike="noStrike" cap="none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Thank you!</a:t>
            </a:r>
            <a:endParaRPr sz="3600" b="0" i="0" u="none" strike="noStrike" cap="none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5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1</a:t>
            </a:r>
            <a:endParaRPr/>
          </a:p>
        </p:txBody>
      </p:sp>
      <p:sp>
        <p:nvSpPr>
          <p:cNvPr id="182" name="Google Shape;182;p5"/>
          <p:cNvSpPr txBox="1">
            <a:spLocks noGrp="1"/>
          </p:cNvSpPr>
          <p:nvPr>
            <p:ph type="body" idx="1"/>
          </p:nvPr>
        </p:nvSpPr>
        <p:spPr>
          <a:xfrm>
            <a:off x="1842356" y="4942277"/>
            <a:ext cx="8507288" cy="85010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5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2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2A5010"/>
              </a:buClr>
              <a:buSzPct val="100000"/>
              <a:buNone/>
            </a:pPr>
            <a:r>
              <a:rPr lang="en-IN" sz="70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IN" sz="11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Early Childhood Caries (ECC)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7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140"/>
              </a:spcBef>
              <a:spcAft>
                <a:spcPts val="0"/>
              </a:spcAft>
              <a:buClr>
                <a:srgbClr val="0070C0"/>
              </a:buClr>
              <a:buSzPct val="100000"/>
              <a:buNone/>
            </a:pPr>
            <a:r>
              <a:rPr lang="en-IN" sz="2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endParaRPr sz="3500" b="1" baseline="300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 baseline="300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3" name="Google Shape;183;p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5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84" name="Google Shape;184;p5"/>
          <p:cNvSpPr txBox="1"/>
          <p:nvPr/>
        </p:nvSpPr>
        <p:spPr>
          <a:xfrm>
            <a:off x="2207568" y="1916832"/>
            <a:ext cx="7776864" cy="266429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marR="0" lvl="0" indent="-1905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2A5010"/>
              </a:buClr>
              <a:buSzPts val="2400"/>
              <a:buFont typeface="Arial"/>
              <a:buChar char="•"/>
            </a:pPr>
            <a:r>
              <a:rPr lang="en-IN" sz="24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4-year-old boy presented with: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2A501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42950" marR="0" lvl="1" indent="-28575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A5010"/>
              </a:buClr>
              <a:buSzPts val="2000"/>
              <a:buFont typeface="Courier New"/>
              <a:buChar char="o"/>
            </a:pPr>
            <a:r>
              <a:rPr lang="en-IN" sz="20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White spot lesions on the maxillary anterior teeth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2A5010"/>
              </a:buClr>
              <a:buSzPts val="2000"/>
              <a:buFont typeface="Courier New"/>
              <a:buChar char="o"/>
            </a:pPr>
            <a:r>
              <a:rPr lang="en-IN" sz="20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Caries lesions on the bilateral posterior teeth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endParaRPr sz="20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</a:pPr>
            <a:endParaRPr sz="24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85" name="Google Shape;185;p5"/>
          <p:cNvSpPr/>
          <p:nvPr/>
        </p:nvSpPr>
        <p:spPr>
          <a:xfrm>
            <a:off x="5933982" y="4616577"/>
            <a:ext cx="324036" cy="290250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7BC40"/>
              </a:gs>
              <a:gs pos="78000">
                <a:srgbClr val="D1A81B"/>
              </a:gs>
              <a:gs pos="100000">
                <a:srgbClr val="D1A81B"/>
              </a:gs>
            </a:gsLst>
            <a:lin ang="5400000" scaled="0"/>
          </a:gradFill>
          <a:ln>
            <a:noFill/>
          </a:ln>
          <a:effectLst>
            <a:outerShdw blurRad="50800" dist="381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6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1</a:t>
            </a:r>
            <a:endParaRPr/>
          </a:p>
        </p:txBody>
      </p:sp>
      <p:sp>
        <p:nvSpPr>
          <p:cNvPr id="192" name="Google Shape;192;p6"/>
          <p:cNvSpPr txBox="1">
            <a:spLocks noGrp="1"/>
          </p:cNvSpPr>
          <p:nvPr>
            <p:ph type="body" idx="1"/>
          </p:nvPr>
        </p:nvSpPr>
        <p:spPr>
          <a:xfrm>
            <a:off x="1842356" y="4942277"/>
            <a:ext cx="8507288" cy="850106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25000" lnSpcReduction="2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5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2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2A5010"/>
              </a:buClr>
              <a:buSzPct val="100000"/>
              <a:buNone/>
            </a:pPr>
            <a:r>
              <a:rPr lang="en-IN" sz="70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r>
              <a:rPr lang="en-IN" sz="112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Severe Early Childhood Caries (SECC) </a:t>
            </a:r>
            <a:endParaRPr/>
          </a:p>
          <a:p>
            <a:pPr marL="0" lvl="0" indent="0" algn="ctr" rtl="0">
              <a:lnSpc>
                <a:spcPct val="100000"/>
              </a:lnSpc>
              <a:spcBef>
                <a:spcPts val="350"/>
              </a:spcBef>
              <a:spcAft>
                <a:spcPts val="0"/>
              </a:spcAft>
              <a:buClr>
                <a:srgbClr val="3F3F3F"/>
              </a:buClr>
              <a:buSzPct val="100000"/>
              <a:buNone/>
            </a:pPr>
            <a:endParaRPr sz="7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lnSpc>
                <a:spcPct val="100000"/>
              </a:lnSpc>
              <a:spcBef>
                <a:spcPts val="140"/>
              </a:spcBef>
              <a:spcAft>
                <a:spcPts val="0"/>
              </a:spcAft>
              <a:buClr>
                <a:srgbClr val="0070C0"/>
              </a:buClr>
              <a:buSzPct val="100000"/>
              <a:buNone/>
            </a:pPr>
            <a:r>
              <a:rPr lang="en-IN" sz="2800" b="1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</a:t>
            </a:r>
            <a:endParaRPr sz="3500" b="1" baseline="300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 baseline="30000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0070C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3" name="Google Shape;193;p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-IN" sz="1200">
                <a:solidFill>
                  <a:srgbClr val="888888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</a:t>
            </a:fld>
            <a:endParaRPr sz="1200">
              <a:solidFill>
                <a:srgbClr val="888888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94" name="Google Shape;194;p6"/>
          <p:cNvSpPr txBox="1"/>
          <p:nvPr/>
        </p:nvSpPr>
        <p:spPr>
          <a:xfrm>
            <a:off x="2207568" y="1916832"/>
            <a:ext cx="7776864" cy="2664296"/>
          </a:xfrm>
          <a:prstGeom prst="rect">
            <a:avLst/>
          </a:prstGeom>
          <a:noFill/>
          <a:ln w="12700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342900" marR="0" lvl="0" indent="-20193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2A501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342900" marR="0" lvl="0" indent="-342900" algn="just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Arial"/>
              <a:buChar char="•"/>
            </a:pPr>
            <a:r>
              <a:rPr lang="en-IN" sz="24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4-year-old boy presented with: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01930" algn="just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2A501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742950" marR="0" lvl="1" indent="-285750" algn="just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Courier New"/>
              <a:buChar char="o"/>
            </a:pPr>
            <a:r>
              <a:rPr lang="en-IN" sz="20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White spot lesions on the maxillary anterior teeth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285750" algn="just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rgbClr val="2A5010"/>
              </a:buClr>
              <a:buSzPct val="100000"/>
              <a:buFont typeface="Courier New"/>
              <a:buChar char="o"/>
            </a:pPr>
            <a:r>
              <a:rPr lang="en-IN" sz="2000" b="1" i="0" u="none" strike="noStrike" cap="none">
                <a:solidFill>
                  <a:srgbClr val="2A5010"/>
                </a:solidFill>
                <a:latin typeface="Trebuchet MS"/>
                <a:ea typeface="Trebuchet MS"/>
                <a:cs typeface="Trebuchet MS"/>
                <a:sym typeface="Trebuchet MS"/>
              </a:rPr>
              <a:t>Caries lesions on the bilateral posterior teeth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742950" marR="0" lvl="1" indent="-168275" algn="just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Courier New"/>
              <a:buNone/>
            </a:pPr>
            <a:endParaRPr sz="20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314"/>
              </a:spcBef>
              <a:spcAft>
                <a:spcPts val="0"/>
              </a:spcAft>
              <a:buClr>
                <a:srgbClr val="FF0000"/>
              </a:buClr>
              <a:buSzPct val="100000"/>
              <a:buFont typeface="Arial"/>
              <a:buNone/>
            </a:pPr>
            <a:r>
              <a:rPr lang="en-IN" sz="1700" b="1" i="0" u="none" strike="noStrike" cap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*The dmf in this case however, could be </a:t>
            </a:r>
            <a:r>
              <a:rPr lang="en-IN" sz="1700" b="1" i="0" u="sng" strike="noStrike" cap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&gt;</a:t>
            </a:r>
            <a:r>
              <a:rPr lang="en-IN" sz="1700" b="1" i="0" u="none" strike="noStrike" cap="none">
                <a:solidFill>
                  <a:srgbClr val="FF0000"/>
                </a:solidFill>
                <a:latin typeface="Trebuchet MS"/>
                <a:ea typeface="Trebuchet MS"/>
                <a:cs typeface="Trebuchet MS"/>
                <a:sym typeface="Trebuchet MS"/>
              </a:rPr>
              <a:t> 5, thus the diagnosis could also be..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1" indent="0" algn="just" rtl="0">
              <a:lnSpc>
                <a:spcPct val="100000"/>
              </a:lnSpc>
              <a:spcBef>
                <a:spcPts val="37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0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  <a:p>
            <a:pPr marL="0" marR="0" lvl="0" indent="0" algn="just" rtl="0">
              <a:lnSpc>
                <a:spcPct val="100000"/>
              </a:lnSpc>
              <a:spcBef>
                <a:spcPts val="444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1" i="0" u="none" strike="noStrike" cap="none">
              <a:solidFill>
                <a:srgbClr val="0070C0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195" name="Google Shape;195;p6"/>
          <p:cNvSpPr/>
          <p:nvPr/>
        </p:nvSpPr>
        <p:spPr>
          <a:xfrm>
            <a:off x="5933982" y="4616577"/>
            <a:ext cx="324036" cy="290250"/>
          </a:xfrm>
          <a:prstGeom prst="downArrow">
            <a:avLst>
              <a:gd name="adj1" fmla="val 50000"/>
              <a:gd name="adj2" fmla="val 50000"/>
            </a:avLst>
          </a:prstGeom>
          <a:gradFill>
            <a:gsLst>
              <a:gs pos="0">
                <a:srgbClr val="E7BC40"/>
              </a:gs>
              <a:gs pos="78000">
                <a:srgbClr val="D1A81B"/>
              </a:gs>
              <a:gs pos="100000">
                <a:srgbClr val="D1A81B"/>
              </a:gs>
            </a:gsLst>
            <a:lin ang="5400000" scaled="0"/>
          </a:gradFill>
          <a:ln>
            <a:noFill/>
          </a:ln>
          <a:effectLst>
            <a:outerShdw blurRad="50800" dist="38100" dir="5400000" rotWithShape="0">
              <a:srgbClr val="000000">
                <a:alpha val="34509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7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QUESTION 2</a:t>
            </a:r>
            <a:endParaRPr/>
          </a:p>
        </p:txBody>
      </p:sp>
      <p:sp>
        <p:nvSpPr>
          <p:cNvPr id="201" name="Google Shape;201;p7"/>
          <p:cNvSpPr txBox="1">
            <a:spLocks noGrp="1"/>
          </p:cNvSpPr>
          <p:nvPr>
            <p:ph type="body" idx="1"/>
          </p:nvPr>
        </p:nvSpPr>
        <p:spPr>
          <a:xfrm>
            <a:off x="2279576" y="1484784"/>
            <a:ext cx="8136904" cy="41044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920"/>
              <a:buNone/>
            </a:pPr>
            <a:endParaRPr sz="24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Q2. Define Early Childhood Caries (ECC) </a:t>
            </a:r>
            <a:endParaRPr/>
          </a:p>
          <a:p>
            <a:pPr marL="0" lvl="0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40"/>
              <a:buNone/>
            </a:pPr>
            <a:r>
              <a:rPr lang="en-IN" sz="28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and Severe Early Childhood Caries (SECC)</a:t>
            </a:r>
            <a:endParaRPr sz="28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02" name="Google Shape;202;p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7</a:t>
            </a:fld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8"/>
          <p:cNvSpPr txBox="1">
            <a:spLocks noGrp="1"/>
          </p:cNvSpPr>
          <p:nvPr>
            <p:ph type="title"/>
          </p:nvPr>
        </p:nvSpPr>
        <p:spPr>
          <a:xfrm>
            <a:off x="1981200" y="274638"/>
            <a:ext cx="8229600" cy="8501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5010"/>
              </a:buClr>
              <a:buSzPts val="3600"/>
              <a:buFont typeface="Stardos Stencil"/>
              <a:buNone/>
            </a:pPr>
            <a:r>
              <a:rPr lang="en-IN" b="1">
                <a:solidFill>
                  <a:srgbClr val="2A5010"/>
                </a:solidFill>
                <a:latin typeface="Stardos Stencil"/>
                <a:ea typeface="Stardos Stencil"/>
                <a:cs typeface="Stardos Stencil"/>
                <a:sym typeface="Stardos Stencil"/>
              </a:rPr>
              <a:t>ANSWER 2</a:t>
            </a:r>
            <a:endParaRPr/>
          </a:p>
        </p:txBody>
      </p:sp>
      <p:sp>
        <p:nvSpPr>
          <p:cNvPr id="209" name="Google Shape;209;p8"/>
          <p:cNvSpPr txBox="1">
            <a:spLocks noGrp="1"/>
          </p:cNvSpPr>
          <p:nvPr>
            <p:ph type="body" idx="1"/>
          </p:nvPr>
        </p:nvSpPr>
        <p:spPr>
          <a:xfrm>
            <a:off x="1163299" y="1647364"/>
            <a:ext cx="8821200" cy="3942000"/>
          </a:xfrm>
          <a:prstGeom prst="rect">
            <a:avLst/>
          </a:prstGeom>
          <a:noFill/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rmAutofit fontScale="77500" lnSpcReduction="20000"/>
          </a:bodyPr>
          <a:lstStyle/>
          <a:p>
            <a:pPr marL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80000"/>
              <a:buNone/>
            </a:pPr>
            <a:endParaRPr sz="3500" b="1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lvl="0" indent="-31628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Char char="►"/>
            </a:pPr>
            <a:r>
              <a:rPr lang="en-IN" sz="3500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ECC</a:t>
            </a:r>
            <a:endParaRPr sz="3500" b="1" baseline="300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742950" lvl="1" indent="-37059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91038"/>
              <a:buFont typeface="Courier New"/>
              <a:buChar char="o"/>
            </a:pPr>
            <a:r>
              <a:rPr lang="en-IN" sz="3571" b="1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The presence of a primary tooth with one or more carious (non-cavitated or cavitated lesions), missing (due to caries), or filled surfaces in a child under the age of six years (72 months)</a:t>
            </a:r>
            <a:endParaRPr sz="3571"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 baseline="30000">
              <a:solidFill>
                <a:srgbClr val="2A501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r>
              <a:rPr lang="en-IN" sz="2400" b="1" baseline="30000">
                <a:solidFill>
                  <a:srgbClr val="2A501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                                                                                                  </a:t>
            </a:r>
            <a:endParaRPr/>
          </a:p>
          <a:p>
            <a:pPr marL="457200" lvl="1" indent="0" algn="just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ct val="80000"/>
              <a:buNone/>
            </a:pPr>
            <a:endParaRPr sz="2000" b="1">
              <a:solidFill>
                <a:srgbClr val="0070C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10" name="Google Shape;210;p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00"/>
              <a:buNone/>
            </a:pPr>
            <a:fld id="{00000000-1234-1234-1234-123412341234}" type="slidenum">
              <a:rPr lang="en-IN"/>
              <a:t>8</a:t>
            </a:fld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Google Shape;215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1504" y="2132857"/>
            <a:ext cx="8917230" cy="17945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16" name="Google Shape;216;p9"/>
          <p:cNvCxnSpPr/>
          <p:nvPr/>
        </p:nvCxnSpPr>
        <p:spPr>
          <a:xfrm>
            <a:off x="5015880" y="3068960"/>
            <a:ext cx="5256584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7" name="Google Shape;217;p9"/>
          <p:cNvCxnSpPr/>
          <p:nvPr/>
        </p:nvCxnSpPr>
        <p:spPr>
          <a:xfrm>
            <a:off x="1981200" y="3284984"/>
            <a:ext cx="8229600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18" name="Google Shape;218;p9"/>
          <p:cNvCxnSpPr/>
          <p:nvPr/>
        </p:nvCxnSpPr>
        <p:spPr>
          <a:xfrm>
            <a:off x="1919536" y="3501008"/>
            <a:ext cx="2952328" cy="0"/>
          </a:xfrm>
          <a:prstGeom prst="straightConnector1">
            <a:avLst/>
          </a:prstGeom>
          <a:noFill/>
          <a:ln w="2857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:ahyp="http://schemas.microsoft.com/office/drawing/2018/hyperlinkcolor" xmlns:p15="http://schemas.microsoft.com/office/powerpoint/2012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1240</Words>
  <Application>Microsoft Office PowerPoint</Application>
  <PresentationFormat>Widescreen</PresentationFormat>
  <Paragraphs>338</Paragraphs>
  <Slides>41</Slides>
  <Notes>41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Trebuchet MS</vt:lpstr>
      <vt:lpstr>Courier New</vt:lpstr>
      <vt:lpstr>Stardos Stencil</vt:lpstr>
      <vt:lpstr>Times New Roman</vt:lpstr>
      <vt:lpstr>Noto Sans Symbols</vt:lpstr>
      <vt:lpstr>Calibri</vt:lpstr>
      <vt:lpstr>Arial Rounded</vt:lpstr>
      <vt:lpstr>Arial</vt:lpstr>
      <vt:lpstr>Facet</vt:lpstr>
      <vt:lpstr>PowerPoint Presentation</vt:lpstr>
      <vt:lpstr>CASE HISTORY</vt:lpstr>
      <vt:lpstr>QUESTION 1</vt:lpstr>
      <vt:lpstr>ANSWER 1</vt:lpstr>
      <vt:lpstr>ANSWER 1</vt:lpstr>
      <vt:lpstr>ANSWER 1</vt:lpstr>
      <vt:lpstr>QUESTION 2</vt:lpstr>
      <vt:lpstr>ANSWER 2</vt:lpstr>
      <vt:lpstr>PowerPoint Presentation</vt:lpstr>
      <vt:lpstr>ANSWER 2</vt:lpstr>
      <vt:lpstr>ANSWER 2</vt:lpstr>
      <vt:lpstr>PowerPoint Presentation</vt:lpstr>
      <vt:lpstr>QUESTION 3</vt:lpstr>
      <vt:lpstr>ANSWER 3</vt:lpstr>
      <vt:lpstr>ANSWER 3</vt:lpstr>
      <vt:lpstr>CASE HISTORY – con’t</vt:lpstr>
      <vt:lpstr>CASE HISTORY – con’t</vt:lpstr>
      <vt:lpstr>CASE HISTORY – con’t</vt:lpstr>
      <vt:lpstr>QUESTION 4</vt:lpstr>
      <vt:lpstr>ANSWER 4</vt:lpstr>
      <vt:lpstr>ANSWER 4</vt:lpstr>
      <vt:lpstr>QUESTION 5</vt:lpstr>
      <vt:lpstr>ANSWER 5</vt:lpstr>
      <vt:lpstr>ANSWER 5</vt:lpstr>
      <vt:lpstr>QUESTION 6</vt:lpstr>
      <vt:lpstr>ANSWER 6</vt:lpstr>
      <vt:lpstr>PowerPoint Presentation</vt:lpstr>
      <vt:lpstr>QUESTION 7</vt:lpstr>
      <vt:lpstr>ANSWER 7</vt:lpstr>
      <vt:lpstr>ANSWER 7</vt:lpstr>
      <vt:lpstr>ANSWER 7</vt:lpstr>
      <vt:lpstr>ANSWER 7</vt:lpstr>
      <vt:lpstr>QUESTION 8</vt:lpstr>
      <vt:lpstr>ANSWER 8</vt:lpstr>
      <vt:lpstr>ANSWER 8</vt:lpstr>
      <vt:lpstr>QUESTION 9</vt:lpstr>
      <vt:lpstr>ANSWER 9</vt:lpstr>
      <vt:lpstr>ANSWER 9</vt:lpstr>
      <vt:lpstr>QUESTION 10</vt:lpstr>
      <vt:lpstr>ANSWER 10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Sourabh</dc:creator>
  <cp:lastModifiedBy>parveensathia@gmail.com</cp:lastModifiedBy>
  <cp:revision>1</cp:revision>
  <dcterms:created xsi:type="dcterms:W3CDTF">2019-12-13T13:11:00Z</dcterms:created>
  <dcterms:modified xsi:type="dcterms:W3CDTF">2025-11-27T08:20:25Z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1033-11.2.0.9150</vt:lpwstr>
  </property>
</Properties>
</file>